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D6B419D-410F-42CF-B428-C673EC24E86A}"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340527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6B419D-410F-42CF-B428-C673EC24E86A}"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2659090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6B419D-410F-42CF-B428-C673EC24E86A}"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73966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D6B419D-410F-42CF-B428-C673EC24E86A}"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49431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6B419D-410F-42CF-B428-C673EC24E86A}"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283265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D6B419D-410F-42CF-B428-C673EC24E86A}"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118540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D6B419D-410F-42CF-B428-C673EC24E86A}"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227317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D6B419D-410F-42CF-B428-C673EC24E86A}"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2826023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D6B419D-410F-42CF-B428-C673EC24E86A}"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113425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6B419D-410F-42CF-B428-C673EC24E86A}"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880108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D6B419D-410F-42CF-B428-C673EC24E86A}"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ACAD603-66A9-4CDA-B9B4-D14CF7EFE8E9}" type="slidenum">
              <a:rPr lang="ar-SA" smtClean="0"/>
              <a:t>‹#›</a:t>
            </a:fld>
            <a:endParaRPr lang="ar-SA"/>
          </a:p>
        </p:txBody>
      </p:sp>
    </p:spTree>
    <p:extLst>
      <p:ext uri="{BB962C8B-B14F-4D97-AF65-F5344CB8AC3E}">
        <p14:creationId xmlns:p14="http://schemas.microsoft.com/office/powerpoint/2010/main" val="142017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6B419D-410F-42CF-B428-C673EC24E86A}"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ACAD603-66A9-4CDA-B9B4-D14CF7EFE8E9}" type="slidenum">
              <a:rPr lang="ar-SA" smtClean="0"/>
              <a:t>‹#›</a:t>
            </a:fld>
            <a:endParaRPr lang="ar-SA"/>
          </a:p>
        </p:txBody>
      </p:sp>
    </p:spTree>
    <p:extLst>
      <p:ext uri="{BB962C8B-B14F-4D97-AF65-F5344CB8AC3E}">
        <p14:creationId xmlns:p14="http://schemas.microsoft.com/office/powerpoint/2010/main" val="1922420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a:t>
            </a:r>
            <a:r>
              <a:rPr lang="en-US" dirty="0" smtClean="0"/>
              <a:t>eight</a:t>
            </a:r>
            <a:r>
              <a:rPr lang="en-US" dirty="0" smtClean="0"/>
              <a:t/>
            </a:r>
            <a:br>
              <a:rPr lang="en-US" dirty="0" smtClean="0"/>
            </a:br>
            <a:r>
              <a:rPr lang="en-US" dirty="0" smtClean="0"/>
              <a:t>part2</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2087292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8.8.Concurrent programming</a:t>
            </a:r>
            <a:r>
              <a:rPr lang="en-US" b="1" u="sng" dirty="0" smtClean="0"/>
              <a:t>:</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Concurrent programming is much more difficult than sequential programming. Concurrent programs are harder to write debug, modify and prove correct. Concurrent programming is very important today because it enable us to express solutions more naturally to certain kinds of problems that are related to  </a:t>
            </a:r>
            <a:r>
              <a:rPr lang="en-US" dirty="0" err="1"/>
              <a:t>paralley</a:t>
            </a:r>
            <a:r>
              <a:rPr lang="en-US" dirty="0"/>
              <a:t>  hardware architectures such as multi processors and distributed systems.</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605673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dirty="0" smtClean="0"/>
              <a:t>Monitors</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 A monitor is a concurrency that contains both data and procedures needed to perform allocation of particular serially reusable shared resource or group of serially reusable shared resources.</a:t>
            </a:r>
          </a:p>
          <a:p>
            <a:pPr marL="0" indent="0" algn="l">
              <a:buNone/>
            </a:pPr>
            <a:r>
              <a:rPr lang="en-US" dirty="0"/>
              <a:t> A monitor is defined by set of programmer- defined operators, and the </a:t>
            </a:r>
          </a:p>
          <a:p>
            <a:pPr marL="0" indent="0" algn="l">
              <a:buNone/>
            </a:pPr>
            <a:r>
              <a:rPr lang="en-US" dirty="0"/>
              <a:t>representation of a monitor types consists of:  </a:t>
            </a:r>
          </a:p>
          <a:p>
            <a:pPr marL="0" indent="0" algn="l">
              <a:buNone/>
            </a:pPr>
            <a:r>
              <a:rPr lang="en-US" dirty="0"/>
              <a:t>a. declaration of a variables whose VAUCS define the state of an instance of the type</a:t>
            </a:r>
            <a:r>
              <a:rPr lang="en-US" dirty="0" smtClean="0"/>
              <a:t>.</a:t>
            </a:r>
            <a:endParaRPr lang="en-US" dirty="0"/>
          </a:p>
          <a:p>
            <a:pPr marL="0" indent="0" algn="l">
              <a:buNone/>
            </a:pPr>
            <a:r>
              <a:rPr lang="en-US" dirty="0"/>
              <a:t> b. The bodies of procedures of functions that implement operations on the type </a:t>
            </a:r>
            <a:endParaRPr lang="ar-IQ" dirty="0" smtClean="0"/>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191853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a:t>Monitors</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c. The syntax of monitor is.</a:t>
            </a:r>
          </a:p>
          <a:p>
            <a:pPr marL="0" indent="0" algn="l">
              <a:buNone/>
            </a:pPr>
            <a:r>
              <a:rPr lang="en-US" dirty="0"/>
              <a:t>Type monitor-</a:t>
            </a:r>
            <a:r>
              <a:rPr lang="en-US" dirty="0" err="1"/>
              <a:t>nme</a:t>
            </a:r>
            <a:r>
              <a:rPr lang="en-US" dirty="0"/>
              <a:t>=monitor</a:t>
            </a:r>
          </a:p>
          <a:p>
            <a:pPr marL="0" indent="0" algn="l">
              <a:buNone/>
            </a:pPr>
            <a:r>
              <a:rPr lang="en-US" dirty="0"/>
              <a:t> Variable declarations</a:t>
            </a:r>
          </a:p>
          <a:p>
            <a:pPr marL="0" indent="0" algn="l">
              <a:buNone/>
            </a:pPr>
            <a:r>
              <a:rPr lang="en-US" dirty="0"/>
              <a:t> Procedure entry P1(...);</a:t>
            </a:r>
          </a:p>
          <a:p>
            <a:pPr marL="0" indent="0" algn="l">
              <a:buNone/>
            </a:pPr>
            <a:r>
              <a:rPr lang="en-US" dirty="0"/>
              <a:t> Begin...end; Procedure entry P2(...);</a:t>
            </a:r>
          </a:p>
          <a:p>
            <a:pPr marL="0" indent="0" algn="l">
              <a:buNone/>
            </a:pPr>
            <a:r>
              <a:rPr lang="en-US" dirty="0"/>
              <a:t> Begin...end;</a:t>
            </a:r>
          </a:p>
          <a:p>
            <a:pPr marL="0" indent="0" algn="l">
              <a:buNone/>
            </a:pPr>
            <a:r>
              <a:rPr lang="en-US" dirty="0"/>
              <a:t> Procedure entry P2.(...);</a:t>
            </a:r>
          </a:p>
          <a:p>
            <a:pPr marL="0" indent="0" algn="l">
              <a:buNone/>
            </a:pPr>
            <a:r>
              <a:rPr lang="en-US" dirty="0"/>
              <a:t>Begin... end; </a:t>
            </a:r>
          </a:p>
          <a:p>
            <a:pPr marL="0" indent="0" algn="l">
              <a:buNone/>
            </a:pPr>
            <a:r>
              <a:rPr lang="en-US" dirty="0"/>
              <a:t>Begin</a:t>
            </a:r>
          </a:p>
          <a:p>
            <a:pPr marL="0" indent="0" algn="l">
              <a:buNone/>
            </a:pPr>
            <a:r>
              <a:rPr lang="en-US" dirty="0"/>
              <a:t> Initialization code</a:t>
            </a:r>
          </a:p>
          <a:p>
            <a:pPr marL="0" indent="0" algn="l">
              <a:buNone/>
            </a:pPr>
            <a:r>
              <a:rPr lang="en-US" dirty="0"/>
              <a:t> </a:t>
            </a:r>
            <a:r>
              <a:rPr lang="en-US" dirty="0" smtClean="0"/>
              <a:t>End</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749641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dirty="0"/>
              <a:t>Monitors</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77500" lnSpcReduction="20000"/>
          </a:bodyPr>
          <a:lstStyle/>
          <a:p>
            <a:pPr marL="0" indent="0" algn="l">
              <a:buNone/>
            </a:pPr>
            <a:r>
              <a:rPr lang="en-US" dirty="0"/>
              <a:t>A procedure defined within monitor can access only those variables declared locally within the monitor and the format parameters. Where there is no way for processes outside the monitor to access monitor data.</a:t>
            </a:r>
          </a:p>
          <a:p>
            <a:pPr marL="0" indent="0" algn="l">
              <a:buNone/>
            </a:pPr>
            <a:r>
              <a:rPr lang="en-US" dirty="0"/>
              <a:t>The monitor construct ensures that only one process at a time can be active within the monitor' the monitor resources additional construct used for synchronization called condition construct</a:t>
            </a:r>
            <a:r>
              <a:rPr lang="ar-IQ" dirty="0"/>
              <a:t>. </a:t>
            </a:r>
            <a:endParaRPr lang="en-US" dirty="0"/>
          </a:p>
          <a:p>
            <a:pPr marL="0" indent="0" algn="l">
              <a:buNone/>
            </a:pPr>
            <a:r>
              <a:rPr lang="en-US" u="sng" dirty="0"/>
              <a:t>Example </a:t>
            </a:r>
            <a:endParaRPr lang="en-US" dirty="0"/>
          </a:p>
          <a:p>
            <a:pPr marL="0" indent="0" algn="l">
              <a:buNone/>
            </a:pPr>
            <a:r>
              <a:rPr lang="en-US" dirty="0" err="1"/>
              <a:t>Var</a:t>
            </a:r>
            <a:r>
              <a:rPr lang="en-US" dirty="0"/>
              <a:t>;</a:t>
            </a:r>
          </a:p>
          <a:p>
            <a:pPr marL="0" indent="0" algn="l">
              <a:buNone/>
            </a:pPr>
            <a:r>
              <a:rPr lang="en-US" dirty="0"/>
              <a:t> </a:t>
            </a:r>
            <a:r>
              <a:rPr lang="en-US" dirty="0" err="1"/>
              <a:t>x,y</a:t>
            </a:r>
            <a:r>
              <a:rPr lang="en-US" dirty="0"/>
              <a:t>: condition </a:t>
            </a:r>
          </a:p>
          <a:p>
            <a:pPr marL="0" indent="0" algn="l">
              <a:buNone/>
            </a:pPr>
            <a:r>
              <a:rPr lang="en-US" dirty="0"/>
              <a:t>The only operations that can be involved on a condition variable are wait and signal</a:t>
            </a:r>
          </a:p>
          <a:p>
            <a:pPr marL="0" indent="0" algn="l">
              <a:buNone/>
            </a:pPr>
            <a:r>
              <a:rPr lang="en-US" dirty="0" err="1"/>
              <a:t>x.wait</a:t>
            </a:r>
            <a:r>
              <a:rPr lang="en-US" dirty="0"/>
              <a:t>;</a:t>
            </a:r>
          </a:p>
          <a:p>
            <a:pPr marL="0" indent="0" algn="l">
              <a:buNone/>
            </a:pPr>
            <a:r>
              <a:rPr lang="en-US" dirty="0"/>
              <a:t> means that the process invoking this operation is suspended until another process invokes.</a:t>
            </a:r>
          </a:p>
          <a:p>
            <a:pPr marL="0" indent="0" algn="l">
              <a:buNone/>
            </a:pPr>
            <a:r>
              <a:rPr lang="en-US" dirty="0" err="1"/>
              <a:t>x.signal</a:t>
            </a:r>
            <a:r>
              <a:rPr lang="en-US" dirty="0"/>
              <a:t>;</a:t>
            </a:r>
          </a:p>
          <a:p>
            <a:pPr marL="0" indent="0" algn="l">
              <a:buNone/>
            </a:pPr>
            <a:r>
              <a:rPr lang="en-US" dirty="0"/>
              <a:t> The </a:t>
            </a:r>
            <a:r>
              <a:rPr lang="en-US" dirty="0" err="1"/>
              <a:t>x.signal</a:t>
            </a:r>
            <a:r>
              <a:rPr lang="en-US" dirty="0"/>
              <a:t>' operation resumes exactly one suspended process. If on such process then the signal operation has no effect that is the stare of </a:t>
            </a:r>
            <a:r>
              <a:rPr lang="en-US" dirty="0" smtClean="0"/>
              <a:t>x </a:t>
            </a:r>
            <a:r>
              <a:rPr lang="en-US" dirty="0"/>
              <a:t>is as though the operation was never executed. The schematic view of a monitor with condition variables as in the figure 8.9 below</a:t>
            </a:r>
            <a:r>
              <a:rPr lang="en-US" dirty="0" smtClean="0"/>
              <a:t>.</a:t>
            </a:r>
            <a:r>
              <a:rPr lang="ar-IQ" dirty="0" smtClean="0"/>
              <a:t> </a:t>
            </a:r>
            <a:endParaRPr lang="ar-SA" dirty="0" smtClean="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759841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a:t>Monitors</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77500" lnSpcReduction="20000"/>
          </a:bodyPr>
          <a:lstStyle/>
          <a:p>
            <a:pPr marL="0" indent="0" algn="l">
              <a:buNone/>
            </a:pPr>
            <a:endParaRPr lang="ar-IQ" dirty="0"/>
          </a:p>
          <a:p>
            <a:pPr marL="0" indent="0" algn="l">
              <a:buNone/>
            </a:pPr>
            <a:endParaRPr lang="ar-IQ" dirty="0"/>
          </a:p>
          <a:p>
            <a:pPr marL="0" indent="0" algn="l">
              <a:buNone/>
            </a:pPr>
            <a:endParaRPr lang="ar-IQ" dirty="0" smtClean="0"/>
          </a:p>
          <a:p>
            <a:pPr marL="0" indent="0" algn="l">
              <a:buNone/>
            </a:pPr>
            <a:endParaRPr lang="ar-IQ" dirty="0" smtClean="0"/>
          </a:p>
          <a:p>
            <a:pPr marL="0" indent="0" algn="l">
              <a:buNone/>
            </a:pPr>
            <a:endParaRPr lang="ar-IQ" dirty="0"/>
          </a:p>
          <a:p>
            <a:pPr marL="0" indent="0" algn="l">
              <a:buNone/>
            </a:pPr>
            <a:endParaRPr lang="ar-IQ" dirty="0" smtClean="0"/>
          </a:p>
          <a:p>
            <a:pPr marL="0" indent="0" algn="l">
              <a:buNone/>
            </a:pPr>
            <a:endParaRPr lang="ar-IQ" dirty="0"/>
          </a:p>
          <a:p>
            <a:pPr marL="0" indent="0" algn="l">
              <a:buNone/>
            </a:pPr>
            <a:endParaRPr lang="ar-IQ" dirty="0" smtClean="0"/>
          </a:p>
          <a:p>
            <a:pPr marL="0" indent="0" algn="l">
              <a:buNone/>
            </a:pPr>
            <a:endParaRPr lang="ar-IQ" dirty="0"/>
          </a:p>
          <a:p>
            <a:pPr marL="0" indent="0" algn="l">
              <a:buNone/>
            </a:pPr>
            <a:r>
              <a:rPr lang="en-US" dirty="0"/>
              <a:t>The wait and signal operations arc modified to include the name of the condition variable being waited or signaled.</a:t>
            </a:r>
          </a:p>
          <a:p>
            <a:pPr marL="0" indent="0" algn="l">
              <a:buNone/>
            </a:pPr>
            <a:r>
              <a:rPr lang="en-US" dirty="0"/>
              <a:t>Figure 8.9: Monitor with conditions variables</a:t>
            </a:r>
          </a:p>
          <a:p>
            <a:pPr marL="0" indent="0" algn="l">
              <a:buNone/>
            </a:pPr>
            <a:r>
              <a:rPr lang="en-US" dirty="0"/>
              <a:t> Wait (condition variable name)</a:t>
            </a:r>
          </a:p>
          <a:p>
            <a:pPr marL="0" indent="0" algn="l">
              <a:buNone/>
            </a:pPr>
            <a:r>
              <a:rPr lang="en-US" dirty="0"/>
              <a:t> Signal(condition variable name) </a:t>
            </a:r>
          </a:p>
          <a:p>
            <a:pPr marL="0" indent="0" algn="l">
              <a:buNone/>
            </a:pPr>
            <a:r>
              <a:rPr lang="en-US" dirty="0"/>
              <a:t>When a condition variable is defined a queue is established a process calling wait is threaded into the queue, a process calling a signal causes a waiting process to remove from the queue and to enter the monitor</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11" name="Picture 10"/>
          <p:cNvPicPr>
            <a:picLocks/>
          </p:cNvPicPr>
          <p:nvPr/>
        </p:nvPicPr>
        <p:blipFill>
          <a:blip r:embed="rId2"/>
          <a:stretch>
            <a:fillRect/>
          </a:stretch>
        </p:blipFill>
        <p:spPr>
          <a:xfrm>
            <a:off x="2429302" y="1058839"/>
            <a:ext cx="6974006" cy="3158319"/>
          </a:xfrm>
          <a:prstGeom prst="rect">
            <a:avLst/>
          </a:prstGeom>
        </p:spPr>
      </p:pic>
    </p:spTree>
    <p:extLst>
      <p:ext uri="{BB962C8B-B14F-4D97-AF65-F5344CB8AC3E}">
        <p14:creationId xmlns:p14="http://schemas.microsoft.com/office/powerpoint/2010/main" val="3256892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0"/>
            <a:ext cx="10515600" cy="6858000"/>
          </a:xfrm>
        </p:spPr>
        <p:txBody>
          <a:bodyPr>
            <a:normAutofit/>
          </a:bodyPr>
          <a:lstStyle/>
          <a:p>
            <a:pPr marL="0" indent="0" algn="l">
              <a:buNone/>
            </a:pPr>
            <a:r>
              <a:rPr lang="en-US" dirty="0" smtClean="0"/>
              <a:t>Simple </a:t>
            </a:r>
            <a:r>
              <a:rPr lang="en-US" dirty="0"/>
              <a:t>resource allocation with monitors </a:t>
            </a:r>
          </a:p>
          <a:p>
            <a:pPr marL="0" indent="0" algn="l">
              <a:buNone/>
            </a:pPr>
            <a:r>
              <a:rPr lang="en-US" dirty="0"/>
              <a:t>Suppose several processes need access to a certain resource that may be used be only one process at a time. </a:t>
            </a:r>
          </a:p>
          <a:p>
            <a:pPr marL="0" indent="0" algn="l">
              <a:buNone/>
            </a:pPr>
            <a:r>
              <a:rPr lang="en-US" dirty="0"/>
              <a:t>A simple monitor for handling the assignment and </a:t>
            </a:r>
            <a:r>
              <a:rPr lang="en-US" dirty="0" err="1"/>
              <a:t>disassignment</a:t>
            </a:r>
            <a:r>
              <a:rPr lang="en-US" dirty="0"/>
              <a:t> of such a resource as described below, in figure 8.10.</a:t>
            </a:r>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7" name="Picture 12"/>
          <p:cNvPicPr/>
          <p:nvPr/>
        </p:nvPicPr>
        <p:blipFill>
          <a:blip r:embed="rId2"/>
          <a:stretch>
            <a:fillRect/>
          </a:stretch>
        </p:blipFill>
        <p:spPr>
          <a:xfrm>
            <a:off x="3957851" y="2201908"/>
            <a:ext cx="3869211" cy="4656091"/>
          </a:xfrm>
          <a:prstGeom prst="rect">
            <a:avLst/>
          </a:prstGeom>
        </p:spPr>
      </p:pic>
    </p:spTree>
    <p:extLst>
      <p:ext uri="{BB962C8B-B14F-4D97-AF65-F5344CB8AC3E}">
        <p14:creationId xmlns:p14="http://schemas.microsoft.com/office/powerpoint/2010/main" val="4213996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a:r>
              <a:rPr lang="en-US" b="1" u="sng" dirty="0"/>
              <a:t>8.7 Synchronization hardware</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The feature of the h/w can make the programming task easier and improve  system efficiency. The critical- section problem could be solved simply in as uniprocessor environment if we could disallow interrupts to occur while a shared variable is being modified. Many machines therefore provide special   h/w  instructions  that allow us either to lest and modify the content of a word or to swap the contents of two words. </a:t>
            </a:r>
          </a:p>
          <a:p>
            <a:pPr marL="0" indent="0" algn="l">
              <a:buNone/>
            </a:pPr>
            <a:r>
              <a:rPr lang="en-US" dirty="0"/>
              <a:t>We can use these special instructions to solve the critical section </a:t>
            </a:r>
            <a:r>
              <a:rPr lang="en-US" dirty="0" err="1"/>
              <a:t>peoblem</a:t>
            </a:r>
            <a:r>
              <a:rPr lang="en-US" dirty="0"/>
              <a:t>.</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59202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8.7.1. the test- and set </a:t>
            </a:r>
            <a:r>
              <a:rPr lang="en-US" b="1" u="sng" dirty="0" smtClean="0"/>
              <a:t>instruction</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 Can be defined as shorn in the tigure8.5 below, where we can implement mutual exclusion by declaring a Boolean -variable lock initialized to false. Function test-and-set (</a:t>
            </a:r>
            <a:r>
              <a:rPr lang="en-US" dirty="0" err="1"/>
              <a:t>Var</a:t>
            </a:r>
            <a:r>
              <a:rPr lang="en-US" dirty="0"/>
              <a:t> target Boolean): Boolean;</a:t>
            </a:r>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7" name="Picture 4"/>
          <p:cNvPicPr/>
          <p:nvPr/>
        </p:nvPicPr>
        <p:blipFill>
          <a:blip r:embed="rId2"/>
          <a:stretch>
            <a:fillRect/>
          </a:stretch>
        </p:blipFill>
        <p:spPr>
          <a:xfrm>
            <a:off x="2620370" y="2278678"/>
            <a:ext cx="6196084" cy="4231304"/>
          </a:xfrm>
          <a:prstGeom prst="rect">
            <a:avLst/>
          </a:prstGeom>
        </p:spPr>
      </p:pic>
    </p:spTree>
    <p:extLst>
      <p:ext uri="{BB962C8B-B14F-4D97-AF65-F5344CB8AC3E}">
        <p14:creationId xmlns:p14="http://schemas.microsoft.com/office/powerpoint/2010/main" val="2575532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a:r>
              <a:rPr lang="en-US" b="1" u="sng" dirty="0"/>
              <a:t>8.7.2 Semaphores</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92500" lnSpcReduction="20000"/>
          </a:bodyPr>
          <a:lstStyle/>
          <a:p>
            <a:pPr marL="0" indent="0" algn="l">
              <a:buNone/>
            </a:pPr>
            <a:r>
              <a:rPr lang="en-US" dirty="0"/>
              <a:t> Another solution to the critical • section problem is the using a synchronization tool called a</a:t>
            </a:r>
          </a:p>
          <a:p>
            <a:pPr marL="0" indent="0" algn="l">
              <a:buNone/>
            </a:pPr>
            <a:r>
              <a:rPr lang="en-US" u="sng" dirty="0"/>
              <a:t> Semaphore. </a:t>
            </a:r>
            <a:endParaRPr lang="en-US" dirty="0"/>
          </a:p>
          <a:p>
            <a:pPr marL="0" indent="0" algn="l">
              <a:buNone/>
            </a:pPr>
            <a:r>
              <a:rPr lang="en-US" dirty="0"/>
              <a:t>A semaphore S is integer variable that a part from initialization is accessed only through two standard atomic operations: wait and signal. These operations were originally termed p (for wait from </a:t>
            </a:r>
            <a:r>
              <a:rPr lang="en-US" dirty="0" err="1"/>
              <a:t>proberen</a:t>
            </a:r>
            <a:r>
              <a:rPr lang="en-US" dirty="0"/>
              <a:t> to test) and V (for signal from </a:t>
            </a:r>
            <a:r>
              <a:rPr lang="en-US" dirty="0" err="1"/>
              <a:t>verhogen</a:t>
            </a:r>
            <a:r>
              <a:rPr lang="en-US" dirty="0"/>
              <a:t> to increment).</a:t>
            </a:r>
          </a:p>
          <a:p>
            <a:pPr marL="0" indent="0" algn="l">
              <a:buNone/>
            </a:pPr>
            <a:r>
              <a:rPr lang="en-US" dirty="0"/>
              <a:t> The classical definitions of wait and signal are: </a:t>
            </a:r>
          </a:p>
          <a:p>
            <a:pPr marL="0" indent="0" algn="l">
              <a:buNone/>
            </a:pPr>
            <a:r>
              <a:rPr lang="en-US" dirty="0"/>
              <a:t>Wait (S): w Nile S &lt;= 0 do no-op;</a:t>
            </a:r>
          </a:p>
          <a:p>
            <a:pPr marL="0" indent="0" algn="l">
              <a:buNone/>
            </a:pPr>
            <a:r>
              <a:rPr lang="en-US" dirty="0"/>
              <a:t> S:=S-1:</a:t>
            </a:r>
          </a:p>
          <a:p>
            <a:pPr marL="0" indent="0" algn="l">
              <a:buNone/>
            </a:pPr>
            <a:r>
              <a:rPr lang="en-US" dirty="0"/>
              <a:t> Signal(S): S:= S +1;</a:t>
            </a:r>
          </a:p>
          <a:p>
            <a:pPr marL="0" indent="0" algn="l">
              <a:buNone/>
            </a:pPr>
            <a:r>
              <a:rPr lang="en-US" dirty="0"/>
              <a:t>Modification to the integer value Of the semaphore in the wait and signal operation must he executed  indivisibly. That is when one process modifies the semaphore value no other process, - can at the some time modify that same semaphore value. In addition in the case of wait(S) the testing instructions(S&lt;=0) and(S:=S-I ) must also be executed without interruption</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955168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b="1" u="sng" dirty="0"/>
              <a:t>The semaphore </a:t>
            </a:r>
            <a:r>
              <a:rPr lang="en-US" b="1" u="sng" dirty="0" smtClean="0"/>
              <a:t>usage</a:t>
            </a:r>
            <a:endParaRPr lang="en-US" dirty="0"/>
          </a:p>
          <a:p>
            <a:pPr marL="0" indent="0" algn="l">
              <a:buNone/>
            </a:pPr>
            <a:r>
              <a:rPr lang="en-US" dirty="0"/>
              <a:t>We can use semaphores to deal with the n-process critical-section problem. The n-processes share a semaphore mutes (for mutual exclusion) initialized to I</a:t>
            </a:r>
            <a:r>
              <a:rPr lang="en-US" dirty="0" smtClean="0"/>
              <a:t>.</a:t>
            </a:r>
            <a:endParaRPr lang="ar-IQ" dirty="0" smtClean="0"/>
          </a:p>
          <a:p>
            <a:pPr marL="0" indent="0" algn="l">
              <a:buNone/>
            </a:pPr>
            <a:r>
              <a:rPr lang="en-US" dirty="0"/>
              <a:t>Each process pi is organized as the figurc8.7.</a:t>
            </a:r>
          </a:p>
          <a:p>
            <a:pPr marL="0" indent="0" algn="l">
              <a:buNone/>
            </a:pPr>
            <a:r>
              <a:rPr lang="en-US" dirty="0"/>
              <a:t>		Repeat. </a:t>
            </a:r>
            <a:endParaRPr lang="en-US" dirty="0" smtClean="0"/>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11" name="Picture 5"/>
          <p:cNvPicPr/>
          <p:nvPr/>
        </p:nvPicPr>
        <p:blipFill>
          <a:blip r:embed="rId2">
            <a:extLst>
              <a:ext uri="{28A0092B-C50C-407E-A947-70E740481C1C}">
                <a14:useLocalDpi xmlns:a14="http://schemas.microsoft.com/office/drawing/2010/main" val="0"/>
              </a:ext>
            </a:extLst>
          </a:blip>
          <a:stretch>
            <a:fillRect/>
          </a:stretch>
        </p:blipFill>
        <p:spPr>
          <a:xfrm>
            <a:off x="2654418" y="3538537"/>
            <a:ext cx="6598764" cy="2821320"/>
          </a:xfrm>
          <a:prstGeom prst="rect">
            <a:avLst/>
          </a:prstGeom>
        </p:spPr>
      </p:pic>
    </p:spTree>
    <p:extLst>
      <p:ext uri="{BB962C8B-B14F-4D97-AF65-F5344CB8AC3E}">
        <p14:creationId xmlns:p14="http://schemas.microsoft.com/office/powerpoint/2010/main" val="3430860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u="sng" dirty="0"/>
              <a:t>Example (1): </a:t>
            </a:r>
            <a:r>
              <a:rPr lang="en-US" dirty="0"/>
              <a:t>Consider two concurrently running processes: pi with a statement Si and P1 with a statement S•. Suppose that we  </a:t>
            </a:r>
            <a:r>
              <a:rPr lang="en-US" dirty="0" err="1"/>
              <a:t>xan</a:t>
            </a:r>
            <a:r>
              <a:rPr lang="en-US" dirty="0"/>
              <a:t> implement this scheme by letting Pi and Pi share a common semaphore synch initialized to 0 and by inserting the statements in process PI.</a:t>
            </a:r>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7" name="Picture 6"/>
          <p:cNvPicPr/>
          <p:nvPr/>
        </p:nvPicPr>
        <p:blipFill>
          <a:blip r:embed="rId2"/>
          <a:stretch>
            <a:fillRect/>
          </a:stretch>
        </p:blipFill>
        <p:spPr>
          <a:xfrm>
            <a:off x="2183643" y="2719387"/>
            <a:ext cx="7574506" cy="3899777"/>
          </a:xfrm>
          <a:prstGeom prst="rect">
            <a:avLst/>
          </a:prstGeom>
        </p:spPr>
      </p:pic>
    </p:spTree>
    <p:extLst>
      <p:ext uri="{BB962C8B-B14F-4D97-AF65-F5344CB8AC3E}">
        <p14:creationId xmlns:p14="http://schemas.microsoft.com/office/powerpoint/2010/main" val="182611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3041602"/>
          </a:xfrm>
        </p:spPr>
        <p:txBody>
          <a:bodyPr>
            <a:normAutofit fontScale="85000" lnSpcReduction="20000"/>
          </a:bodyPr>
          <a:lstStyle/>
          <a:p>
            <a:pPr marL="0" indent="0" algn="l">
              <a:buNone/>
            </a:pPr>
            <a:r>
              <a:rPr lang="en-US" dirty="0"/>
              <a:t>Example(2): </a:t>
            </a:r>
          </a:p>
          <a:p>
            <a:pPr marL="0" indent="0" algn="l">
              <a:buNone/>
            </a:pPr>
            <a:r>
              <a:rPr lang="en-US" dirty="0"/>
              <a:t>The main disadvantage of mutual-excl. solutions defined previously is that they all require busy waiting. The busy wailing wastes CPU cycles that some other process might be able to use the CPU. To overcome the need for busy waiting we can modify the definition the wait and signal semaphore operations. To implement semaphores under this definition we define a semaphore as a record: Each semaphore has an integer value and a list of processes .when a process must wait on a semaphore it is added to the list processes. A signal operation removes one process from the list of waiting processes' and awakens that process  .  the semaphore -operations-can now be defined as in the figure 8.8.</a:t>
            </a:r>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7" name="Picture 7"/>
          <p:cNvPicPr/>
          <p:nvPr/>
        </p:nvPicPr>
        <p:blipFill>
          <a:blip r:embed="rId2"/>
          <a:stretch>
            <a:fillRect/>
          </a:stretch>
        </p:blipFill>
        <p:spPr>
          <a:xfrm>
            <a:off x="3548062" y="3887763"/>
            <a:ext cx="5095875" cy="2765520"/>
          </a:xfrm>
          <a:prstGeom prst="rect">
            <a:avLst/>
          </a:prstGeom>
        </p:spPr>
      </p:pic>
    </p:spTree>
    <p:extLst>
      <p:ext uri="{BB962C8B-B14F-4D97-AF65-F5344CB8AC3E}">
        <p14:creationId xmlns:p14="http://schemas.microsoft.com/office/powerpoint/2010/main" val="4182292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dirty="0"/>
              <a:t>There are two types of semaphores: </a:t>
            </a:r>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a.  binary semaphores: can assume only the value 0 or the value I. </a:t>
            </a:r>
            <a:r>
              <a:rPr lang="en-US" dirty="0" err="1"/>
              <a:t>b.Counting</a:t>
            </a:r>
            <a:r>
              <a:rPr lang="en-US" dirty="0"/>
              <a:t> semaphores(also called general semaphores ) can assume only non negative integer values.</a:t>
            </a:r>
          </a:p>
          <a:p>
            <a:pPr marL="0" indent="0" algn="l">
              <a:buNone/>
            </a:pPr>
            <a:r>
              <a:rPr lang="en-US" dirty="0"/>
              <a:t> This type of semaphores are useful when a resource is to be allocated from a pool of identical resources. The semaphore is initialized to the number of resources in  the pool. 'Where process P decrements the semaphore by 1, and process V increments by </a:t>
            </a:r>
            <a:r>
              <a:rPr lang="en-US" dirty="0" smtClean="0"/>
              <a:t>I</a:t>
            </a:r>
            <a:endParaRPr lang="ar-IQ" dirty="0" smtClean="0"/>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7" name="Picture 8"/>
          <p:cNvPicPr/>
          <p:nvPr/>
        </p:nvPicPr>
        <p:blipFill>
          <a:blip r:embed="rId2"/>
          <a:stretch>
            <a:fillRect/>
          </a:stretch>
        </p:blipFill>
        <p:spPr>
          <a:xfrm>
            <a:off x="3179928" y="3954438"/>
            <a:ext cx="5554639" cy="2903562"/>
          </a:xfrm>
          <a:prstGeom prst="rect">
            <a:avLst/>
          </a:prstGeom>
        </p:spPr>
      </p:pic>
    </p:spTree>
    <p:extLst>
      <p:ext uri="{BB962C8B-B14F-4D97-AF65-F5344CB8AC3E}">
        <p14:creationId xmlns:p14="http://schemas.microsoft.com/office/powerpoint/2010/main" val="2118877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7" name="Picture 9"/>
          <p:cNvPicPr>
            <a:picLocks noGrp="1"/>
          </p:cNvPicPr>
          <p:nvPr>
            <p:ph idx="1"/>
          </p:nvPr>
        </p:nvPicPr>
        <p:blipFill>
          <a:blip r:embed="rId2"/>
          <a:stretch>
            <a:fillRect/>
          </a:stretch>
        </p:blipFill>
        <p:spPr>
          <a:xfrm>
            <a:off x="3630305" y="1050878"/>
            <a:ext cx="4954138" cy="4926841"/>
          </a:xfrm>
          <a:prstGeom prst="rect">
            <a:avLst/>
          </a:prstGeom>
        </p:spPr>
      </p:pic>
    </p:spTree>
    <p:extLst>
      <p:ext uri="{BB962C8B-B14F-4D97-AF65-F5344CB8AC3E}">
        <p14:creationId xmlns:p14="http://schemas.microsoft.com/office/powerpoint/2010/main" val="3255473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1064</Words>
  <Application>Microsoft Office PowerPoint</Application>
  <PresentationFormat>ملء الشاشة</PresentationFormat>
  <Paragraphs>75</Paragraphs>
  <Slides>15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15</vt:i4>
      </vt:variant>
    </vt:vector>
  </HeadingPairs>
  <TitlesOfParts>
    <vt:vector size="20" baseType="lpstr">
      <vt:lpstr>Arial</vt:lpstr>
      <vt:lpstr>Calibri</vt:lpstr>
      <vt:lpstr>Calibri Light</vt:lpstr>
      <vt:lpstr>Times New Roman</vt:lpstr>
      <vt:lpstr>نسق Office</vt:lpstr>
      <vt:lpstr>Operating system Lecture eight part2</vt:lpstr>
      <vt:lpstr>8.7 Synchronization hardware</vt:lpstr>
      <vt:lpstr>8.7.1. the test- and set instruction</vt:lpstr>
      <vt:lpstr>8.7.2 Semaphores</vt:lpstr>
      <vt:lpstr>عرض تقديمي في PowerPoint</vt:lpstr>
      <vt:lpstr>عرض تقديمي في PowerPoint</vt:lpstr>
      <vt:lpstr>عرض تقديمي في PowerPoint</vt:lpstr>
      <vt:lpstr>There are two types of semaphores: </vt:lpstr>
      <vt:lpstr>عرض تقديمي في PowerPoint</vt:lpstr>
      <vt:lpstr>8.8.Concurrent programming:</vt:lpstr>
      <vt:lpstr>Monitors</vt:lpstr>
      <vt:lpstr>Monitors</vt:lpstr>
      <vt:lpstr>Monitors</vt:lpstr>
      <vt:lpstr>Monitors</vt:lpstr>
      <vt:lpstr>عرض تقديمي في PowerPoint</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 Lecture eight part2</dc:title>
  <dc:creator>DR.Ahmed Saker 2O14</dc:creator>
  <cp:lastModifiedBy>DR.Ahmed Saker 2O14</cp:lastModifiedBy>
  <cp:revision>1</cp:revision>
  <dcterms:created xsi:type="dcterms:W3CDTF">2018-01-03T03:22:52Z</dcterms:created>
  <dcterms:modified xsi:type="dcterms:W3CDTF">2018-01-03T03:22:54Z</dcterms:modified>
</cp:coreProperties>
</file>